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63" r:id="rId2"/>
    <p:sldId id="259" r:id="rId3"/>
    <p:sldId id="260" r:id="rId4"/>
    <p:sldId id="262" r:id="rId5"/>
    <p:sldId id="264" r:id="rId6"/>
    <p:sldId id="261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487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169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429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3086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0321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4547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527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1429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8221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545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7510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49295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6133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48641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21728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65174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35900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7072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DFB5CF4-E4BA-47F7-9119-BFE8B2563EBB}" type="datetimeFigureOut">
              <a:rPr lang="zh-TW" altLang="en-US" smtClean="0"/>
              <a:pPr/>
              <a:t>2017/9/11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0107CC4-8934-4645-A606-D9B3742AA9A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8" name="Picture 3" descr="C:\Users\Tiger Lee\Pictures\圖片11.png"/>
          <p:cNvPicPr>
            <a:picLocks noChangeAspect="1" noChangeArrowheads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02" y="0"/>
            <a:ext cx="9174163" cy="163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126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  <p:sldLayoutId id="214748379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7LNFeJEtE0" TargetMode="External"/><Relationship Id="rId2" Type="http://schemas.openxmlformats.org/officeDocument/2006/relationships/hyperlink" Target="https://www.youtube.com/watch?v=xULPKO1Ybv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&#23478;&#24237;&#38450;&#28797;&#21345;&#22635;&#23531;&#35498;&#26126;&#21450;&#31684;&#20363;.ppt" TargetMode="External"/><Relationship Id="rId5" Type="http://schemas.openxmlformats.org/officeDocument/2006/relationships/hyperlink" Target="&#32202;&#24613;&#36991;&#38627;&#32972;&#21253;&#30059;&#20874;%20for%20&#19979;&#36617;&#29992;new.pdf" TargetMode="External"/><Relationship Id="rId4" Type="http://schemas.openxmlformats.org/officeDocument/2006/relationships/hyperlink" Target="https://www.youtube.com/watch?v=8KpLIHBtfjY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55576" y="3212976"/>
            <a:ext cx="7772400" cy="14700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zh-TW" altLang="en-US" sz="5000" dirty="0">
                <a:latin typeface="標楷體" pitchFamily="65" charset="-120"/>
                <a:ea typeface="標楷體" pitchFamily="65" charset="-120"/>
              </a:rPr>
              <a:t>新</a:t>
            </a:r>
            <a:r>
              <a:rPr lang="zh-TW" altLang="en-US" sz="5000" dirty="0" smtClean="0">
                <a:latin typeface="標楷體" pitchFamily="65" charset="-120"/>
                <a:ea typeface="標楷體" pitchFamily="65" charset="-120"/>
              </a:rPr>
              <a:t>北市新店區雙峰國小</a:t>
            </a:r>
            <a:r>
              <a:rPr lang="en-US" altLang="zh-TW" sz="50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000" dirty="0">
                <a:latin typeface="標楷體" pitchFamily="65" charset="-120"/>
                <a:ea typeface="標楷體" pitchFamily="65" charset="-120"/>
              </a:rPr>
            </a:br>
            <a:r>
              <a:rPr lang="en-US" altLang="zh-TW" sz="5400" dirty="0" smtClean="0">
                <a:latin typeface="標楷體" pitchFamily="65" charset="-120"/>
                <a:ea typeface="標楷體" pitchFamily="65" charset="-120"/>
              </a:rPr>
              <a:t>106</a:t>
            </a:r>
            <a:r>
              <a:rPr lang="zh-TW" altLang="en-US" sz="5400" dirty="0" smtClean="0">
                <a:latin typeface="標楷體" pitchFamily="65" charset="-120"/>
                <a:ea typeface="標楷體" pitchFamily="65" charset="-120"/>
              </a:rPr>
              <a:t>學年</a:t>
            </a:r>
            <a:r>
              <a:rPr lang="zh-TW" altLang="en-US" sz="5400" dirty="0">
                <a:latin typeface="標楷體" pitchFamily="65" charset="-120"/>
                <a:ea typeface="標楷體" pitchFamily="65" charset="-120"/>
              </a:rPr>
              <a:t>度第</a:t>
            </a:r>
            <a:r>
              <a:rPr lang="en-US" altLang="zh-TW" sz="5400" dirty="0"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5400" dirty="0">
                <a:latin typeface="標楷體" pitchFamily="65" charset="-120"/>
                <a:ea typeface="標楷體" pitchFamily="65" charset="-120"/>
              </a:rPr>
              <a:t>學期</a:t>
            </a:r>
            <a:r>
              <a:rPr lang="en-US" altLang="zh-TW" sz="5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dirty="0">
                <a:latin typeface="標楷體" pitchFamily="65" charset="-120"/>
                <a:ea typeface="標楷體" pitchFamily="65" charset="-120"/>
              </a:rPr>
            </a:br>
            <a:r>
              <a:rPr lang="zh-TW" altLang="en-US" sz="5400" dirty="0" smtClean="0">
                <a:latin typeface="標楷體" pitchFamily="65" charset="-120"/>
                <a:ea typeface="標楷體" pitchFamily="65" charset="-120"/>
              </a:rPr>
              <a:t>班級防災防震宣導</a:t>
            </a:r>
            <a:r>
              <a:rPr lang="zh-TW" altLang="en-US" sz="5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5400" dirty="0">
                <a:latin typeface="標楷體" pitchFamily="65" charset="-120"/>
                <a:ea typeface="標楷體" pitchFamily="65" charset="-120"/>
              </a:rPr>
            </a:br>
            <a:endParaRPr lang="zh-TW" altLang="en-US" sz="54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75656" y="5517232"/>
            <a:ext cx="6400800" cy="694928"/>
          </a:xfrm>
        </p:spPr>
        <p:txBody>
          <a:bodyPr>
            <a:normAutofit/>
          </a:bodyPr>
          <a:lstStyle/>
          <a:p>
            <a:r>
              <a:rPr lang="en-US" altLang="zh-TW" sz="3000" b="1" dirty="0" smtClean="0">
                <a:solidFill>
                  <a:schemeClr val="tx1"/>
                </a:solidFill>
              </a:rPr>
              <a:t>106</a:t>
            </a:r>
            <a:r>
              <a:rPr lang="zh-TW" altLang="en-US" sz="3000" b="1" dirty="0" smtClean="0">
                <a:solidFill>
                  <a:schemeClr val="tx1"/>
                </a:solidFill>
              </a:rPr>
              <a:t>年</a:t>
            </a:r>
            <a:r>
              <a:rPr lang="en-US" altLang="zh-TW" sz="3000" b="1" dirty="0" smtClean="0">
                <a:solidFill>
                  <a:schemeClr val="tx1"/>
                </a:solidFill>
              </a:rPr>
              <a:t>9</a:t>
            </a:r>
            <a:r>
              <a:rPr lang="zh-TW" altLang="en-US" sz="3000" b="1" dirty="0" smtClean="0">
                <a:solidFill>
                  <a:schemeClr val="tx1"/>
                </a:solidFill>
              </a:rPr>
              <a:t>月</a:t>
            </a:r>
            <a:r>
              <a:rPr lang="en-US" altLang="zh-TW" sz="3000" b="1" dirty="0" smtClean="0">
                <a:solidFill>
                  <a:schemeClr val="tx1"/>
                </a:solidFill>
              </a:rPr>
              <a:t>14</a:t>
            </a:r>
            <a:r>
              <a:rPr lang="zh-TW" altLang="en-US" sz="3000" b="1" dirty="0" smtClean="0">
                <a:solidFill>
                  <a:schemeClr val="tx1"/>
                </a:solidFill>
              </a:rPr>
              <a:t>日</a:t>
            </a:r>
            <a:r>
              <a:rPr lang="en-US" altLang="zh-TW" sz="3000" b="1" dirty="0" smtClean="0">
                <a:solidFill>
                  <a:schemeClr val="tx1"/>
                </a:solidFill>
              </a:rPr>
              <a:t>(</a:t>
            </a:r>
            <a:r>
              <a:rPr lang="zh-TW" altLang="en-US" sz="3000" b="1" dirty="0" smtClean="0">
                <a:solidFill>
                  <a:schemeClr val="tx1"/>
                </a:solidFill>
              </a:rPr>
              <a:t>星期四</a:t>
            </a:r>
            <a:r>
              <a:rPr lang="en-US" altLang="zh-TW" sz="3000" b="1" dirty="0" smtClean="0">
                <a:solidFill>
                  <a:schemeClr val="tx1"/>
                </a:solidFill>
              </a:rPr>
              <a:t>)</a:t>
            </a:r>
            <a:endParaRPr lang="zh-TW" altLang="en-US" sz="3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89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3608" y="2492896"/>
            <a:ext cx="6798736" cy="3747177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endParaRPr lang="en-US" altLang="zh-TW" sz="4000" dirty="0" smtClean="0">
              <a:latin typeface="華康超特楷體" pitchFamily="65" charset="-120"/>
              <a:ea typeface="華康超特楷體" pitchFamily="65" charset="-120"/>
            </a:endParaRPr>
          </a:p>
          <a:p>
            <a:pPr algn="ctr">
              <a:buNone/>
            </a:pPr>
            <a:r>
              <a:rPr lang="zh-TW" altLang="en-US" sz="4000" dirty="0" smtClean="0">
                <a:latin typeface="華康超特楷體" pitchFamily="65" charset="-120"/>
                <a:ea typeface="華康超特楷體" pitchFamily="65" charset="-120"/>
              </a:rPr>
              <a:t>影片</a:t>
            </a:r>
            <a:r>
              <a:rPr lang="en-US" altLang="zh-TW" sz="4000" dirty="0" smtClean="0">
                <a:latin typeface="華康超特楷體" pitchFamily="65" charset="-120"/>
                <a:ea typeface="華康超特楷體" pitchFamily="65" charset="-120"/>
              </a:rPr>
              <a:t>1:</a:t>
            </a:r>
            <a:r>
              <a:rPr lang="zh-TW" altLang="en-US" sz="4000" dirty="0" smtClean="0">
                <a:latin typeface="華康超特楷體" pitchFamily="65" charset="-120"/>
                <a:ea typeface="華康超特楷體" pitchFamily="65" charset="-120"/>
              </a:rPr>
              <a:t>防震救命三部曲</a:t>
            </a:r>
            <a:endParaRPr lang="en-US" altLang="zh-TW" sz="4000" dirty="0" smtClean="0">
              <a:latin typeface="華康超特楷體" pitchFamily="65" charset="-120"/>
              <a:ea typeface="華康超特楷體" pitchFamily="65" charset="-120"/>
            </a:endParaRPr>
          </a:p>
          <a:p>
            <a:pPr algn="ctr">
              <a:buNone/>
            </a:pPr>
            <a:r>
              <a:rPr lang="en-US" altLang="zh-TW" sz="4000" dirty="0">
                <a:latin typeface="華康超特楷體" pitchFamily="65" charset="-120"/>
                <a:ea typeface="華康超特楷體" pitchFamily="65" charset="-120"/>
                <a:hlinkClick r:id="rId2"/>
              </a:rPr>
              <a:t>https://</a:t>
            </a:r>
            <a:r>
              <a:rPr lang="en-US" altLang="zh-TW" sz="4000" dirty="0" smtClean="0">
                <a:latin typeface="華康超特楷體" pitchFamily="65" charset="-120"/>
                <a:ea typeface="華康超特楷體" pitchFamily="65" charset="-120"/>
                <a:hlinkClick r:id="rId2"/>
              </a:rPr>
              <a:t>www.youtube.com/watch?v=xULPKO1YbvY</a:t>
            </a:r>
            <a:endParaRPr lang="en-US" altLang="zh-TW" sz="4000" dirty="0" smtClean="0">
              <a:latin typeface="華康超特楷體" pitchFamily="65" charset="-120"/>
              <a:ea typeface="華康超特楷體" pitchFamily="65" charset="-120"/>
            </a:endParaRPr>
          </a:p>
          <a:p>
            <a:pPr algn="ctr">
              <a:buNone/>
            </a:pPr>
            <a:r>
              <a:rPr lang="zh-TW" altLang="en-US" sz="4000" dirty="0" smtClean="0">
                <a:latin typeface="華康超特楷體" pitchFamily="65" charset="-120"/>
                <a:ea typeface="華康超特楷體" pitchFamily="65" charset="-120"/>
              </a:rPr>
              <a:t>影片</a:t>
            </a:r>
            <a:r>
              <a:rPr lang="en-US" altLang="zh-TW" sz="4000" dirty="0" smtClean="0">
                <a:latin typeface="華康超特楷體" pitchFamily="65" charset="-120"/>
                <a:ea typeface="華康超特楷體" pitchFamily="65" charset="-120"/>
              </a:rPr>
              <a:t>2</a:t>
            </a:r>
            <a:r>
              <a:rPr lang="zh-TW" altLang="en-US" sz="4000" dirty="0">
                <a:latin typeface="華康超特楷體" pitchFamily="65" charset="-120"/>
                <a:ea typeface="華康超特楷體" pitchFamily="65" charset="-120"/>
              </a:rPr>
              <a:t>地震來了怎麼辦 </a:t>
            </a:r>
            <a:r>
              <a:rPr lang="en-US" altLang="zh-TW" sz="4000" dirty="0">
                <a:latin typeface="華康超特楷體" pitchFamily="65" charset="-120"/>
                <a:ea typeface="華康超特楷體" pitchFamily="65" charset="-120"/>
              </a:rPr>
              <a:t>3</a:t>
            </a:r>
            <a:r>
              <a:rPr lang="zh-TW" altLang="en-US" sz="4000" dirty="0">
                <a:latin typeface="華康超特楷體" pitchFamily="65" charset="-120"/>
                <a:ea typeface="華康超特楷體" pitchFamily="65" charset="-120"/>
              </a:rPr>
              <a:t>招保命</a:t>
            </a:r>
          </a:p>
          <a:p>
            <a:pPr algn="ctr">
              <a:buNone/>
            </a:pPr>
            <a:endParaRPr lang="en-US" altLang="zh-TW" sz="4000" dirty="0" smtClean="0">
              <a:latin typeface="華康超特楷體" pitchFamily="65" charset="-120"/>
              <a:ea typeface="華康超特楷體" pitchFamily="65" charset="-120"/>
            </a:endParaRPr>
          </a:p>
          <a:p>
            <a:pPr algn="ctr">
              <a:buNone/>
            </a:pPr>
            <a:r>
              <a:rPr lang="en-US" altLang="zh-TW" sz="4000" dirty="0">
                <a:latin typeface="華康超特楷體" pitchFamily="65" charset="-120"/>
                <a:ea typeface="華康超特楷體" pitchFamily="65" charset="-120"/>
                <a:hlinkClick r:id="rId3"/>
              </a:rPr>
              <a:t>https://</a:t>
            </a:r>
            <a:r>
              <a:rPr lang="en-US" altLang="zh-TW" sz="4000" dirty="0" smtClean="0">
                <a:latin typeface="華康超特楷體" pitchFamily="65" charset="-120"/>
                <a:ea typeface="華康超特楷體" pitchFamily="65" charset="-120"/>
                <a:hlinkClick r:id="rId3"/>
              </a:rPr>
              <a:t>www.youtube.com/watch?v=k7LNFeJEtE0</a:t>
            </a:r>
            <a:endParaRPr lang="en-US" altLang="zh-TW" sz="4000" dirty="0" smtClean="0">
              <a:latin typeface="華康超特楷體" pitchFamily="65" charset="-120"/>
              <a:ea typeface="華康超特楷體" pitchFamily="65" charset="-120"/>
            </a:endParaRPr>
          </a:p>
          <a:p>
            <a:pPr algn="ctr">
              <a:buNone/>
            </a:pPr>
            <a:r>
              <a:rPr lang="zh-TW" altLang="en-US" sz="4000" dirty="0" smtClean="0">
                <a:latin typeface="華康超特楷體" pitchFamily="65" charset="-120"/>
                <a:ea typeface="華康超特楷體" pitchFamily="65" charset="-120"/>
              </a:rPr>
              <a:t>影片</a:t>
            </a:r>
            <a:r>
              <a:rPr lang="en-US" altLang="zh-TW" sz="4000" dirty="0">
                <a:latin typeface="華康超特楷體" pitchFamily="65" charset="-120"/>
                <a:ea typeface="華康超特楷體" pitchFamily="65" charset="-120"/>
              </a:rPr>
              <a:t>3</a:t>
            </a:r>
            <a:r>
              <a:rPr lang="en-US" altLang="zh-TW" sz="4000" dirty="0" smtClean="0">
                <a:latin typeface="華康超特楷體" pitchFamily="65" charset="-120"/>
                <a:ea typeface="華康超特楷體" pitchFamily="65" charset="-120"/>
              </a:rPr>
              <a:t>:1991</a:t>
            </a:r>
            <a:r>
              <a:rPr lang="zh-TW" altLang="en-US" sz="4000" dirty="0">
                <a:latin typeface="華康超特楷體" pitchFamily="65" charset="-120"/>
                <a:ea typeface="華康超特楷體" pitchFamily="65" charset="-120"/>
              </a:rPr>
              <a:t>留言平台</a:t>
            </a:r>
          </a:p>
          <a:p>
            <a:pPr algn="ctr">
              <a:buNone/>
            </a:pPr>
            <a:r>
              <a:rPr lang="en-US" altLang="zh-TW" sz="4000" dirty="0">
                <a:latin typeface="華康超特楷體" pitchFamily="65" charset="-120"/>
                <a:ea typeface="華康超特楷體" pitchFamily="65" charset="-120"/>
                <a:hlinkClick r:id="rId4"/>
              </a:rPr>
              <a:t>https://</a:t>
            </a:r>
            <a:r>
              <a:rPr lang="en-US" altLang="zh-TW" sz="4000" dirty="0" smtClean="0">
                <a:latin typeface="華康超特楷體" pitchFamily="65" charset="-120"/>
                <a:ea typeface="華康超特楷體" pitchFamily="65" charset="-120"/>
                <a:hlinkClick r:id="rId4"/>
              </a:rPr>
              <a:t>www.youtube.com/watch?v=8KpLIHBtfjY</a:t>
            </a:r>
            <a:endParaRPr lang="en-US" altLang="zh-TW" sz="4000" dirty="0" smtClean="0">
              <a:latin typeface="華康超特楷體" pitchFamily="65" charset="-120"/>
              <a:ea typeface="華康超特楷體" pitchFamily="65" charset="-120"/>
            </a:endParaRPr>
          </a:p>
          <a:p>
            <a:pPr algn="ctr">
              <a:buNone/>
            </a:pPr>
            <a:endParaRPr lang="en-US" altLang="zh-TW" sz="4000" dirty="0" smtClean="0">
              <a:latin typeface="華康超特楷體" pitchFamily="65" charset="-120"/>
              <a:ea typeface="華康超特楷體" pitchFamily="65" charset="-120"/>
            </a:endParaRPr>
          </a:p>
          <a:p>
            <a:pPr algn="ctr">
              <a:buNone/>
            </a:pPr>
            <a:endParaRPr lang="en-US" altLang="zh-TW" sz="4000" dirty="0" smtClean="0">
              <a:latin typeface="華康超特楷體" pitchFamily="65" charset="-120"/>
              <a:ea typeface="華康超特楷體" pitchFamily="65" charset="-120"/>
            </a:endParaRPr>
          </a:p>
          <a:p>
            <a:pPr algn="ctr">
              <a:buNone/>
            </a:pPr>
            <a:endParaRPr lang="en-US" altLang="zh-TW" sz="4000" dirty="0">
              <a:latin typeface="華康超特楷體" pitchFamily="65" charset="-120"/>
              <a:ea typeface="華康超特楷體" pitchFamily="65" charset="-120"/>
            </a:endParaRPr>
          </a:p>
          <a:p>
            <a:pPr algn="ctr">
              <a:buNone/>
            </a:pPr>
            <a:endParaRPr lang="zh-TW" altLang="en-US" sz="4000" dirty="0">
              <a:latin typeface="華康超特楷體" pitchFamily="65" charset="-120"/>
              <a:ea typeface="華康超特楷體" pitchFamily="65" charset="-120"/>
            </a:endParaRPr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176865" y="332656"/>
            <a:ext cx="6798734" cy="1303867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hlinkClick r:id="rId5" action="ppaction://hlinkfile"/>
              </a:rPr>
              <a:t>防災背包</a:t>
            </a:r>
            <a:r>
              <a:rPr lang="en-US" altLang="zh-TW" dirty="0" smtClean="0">
                <a:solidFill>
                  <a:schemeClr val="accent2">
                    <a:lumMod val="75000"/>
                  </a:schemeClr>
                </a:solidFill>
                <a:hlinkClick r:id="rId5" action="ppaction://hlinkfile"/>
              </a:rPr>
              <a:t>(</a:t>
            </a:r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hlinkClick r:id="rId5" action="ppaction://hlinkfile"/>
              </a:rPr>
              <a:t>低年級</a:t>
            </a:r>
            <a:r>
              <a:rPr lang="en-US" altLang="zh-TW" dirty="0" smtClean="0">
                <a:solidFill>
                  <a:schemeClr val="accent2">
                    <a:lumMod val="75000"/>
                  </a:schemeClr>
                </a:solidFill>
                <a:hlinkClick r:id="rId5" action="ppaction://hlinkfile"/>
              </a:rPr>
              <a:t>)</a:t>
            </a:r>
            <a:endParaRPr lang="zh-TW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標題 3"/>
          <p:cNvSpPr txBox="1">
            <a:spLocks/>
          </p:cNvSpPr>
          <p:nvPr/>
        </p:nvSpPr>
        <p:spPr>
          <a:xfrm>
            <a:off x="1202133" y="1556792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hlinkClick r:id="rId6" action="ppaction://hlinkpres?slideindex=1&amp;slidetitle="/>
              </a:rPr>
              <a:t>防災卡</a:t>
            </a:r>
            <a:r>
              <a:rPr lang="en-US" altLang="zh-TW" dirty="0" smtClean="0">
                <a:solidFill>
                  <a:schemeClr val="accent2">
                    <a:lumMod val="75000"/>
                  </a:schemeClr>
                </a:solidFill>
                <a:hlinkClick r:id="rId6" action="ppaction://hlinkpres?slideindex=1&amp;slidetitle="/>
              </a:rPr>
              <a:t>(</a:t>
            </a:r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hlinkClick r:id="rId6" action="ppaction://hlinkpres?slideindex=1&amp;slidetitle="/>
              </a:rPr>
              <a:t>中</a:t>
            </a:r>
            <a:r>
              <a:rPr lang="zh-TW" altLang="en-US" dirty="0">
                <a:solidFill>
                  <a:schemeClr val="accent2">
                    <a:lumMod val="75000"/>
                  </a:schemeClr>
                </a:solidFill>
                <a:hlinkClick r:id="rId6" action="ppaction://hlinkpres?slideindex=1&amp;slidetitle="/>
              </a:rPr>
              <a:t>高</a:t>
            </a:r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hlinkClick r:id="rId6" action="ppaction://hlinkpres?slideindex=1&amp;slidetitle="/>
              </a:rPr>
              <a:t>年級</a:t>
            </a:r>
            <a:r>
              <a:rPr lang="en-US" altLang="zh-TW" dirty="0" smtClean="0">
                <a:solidFill>
                  <a:schemeClr val="accent2">
                    <a:lumMod val="75000"/>
                  </a:schemeClr>
                </a:solidFill>
                <a:hlinkClick r:id="rId6" action="ppaction://hlinkpres?slideindex=1&amp;slidetitle="/>
              </a:rPr>
              <a:t>)</a:t>
            </a:r>
            <a:endParaRPr lang="zh-TW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59632" y="4221088"/>
            <a:ext cx="6400800" cy="17526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要注意：保護頭部</a:t>
            </a:r>
            <a:r>
              <a:rPr lang="en-US" altLang="zh-TW" sz="6000" dirty="0" smtClean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!</a:t>
            </a:r>
            <a:endParaRPr lang="zh-TW" altLang="en-US" sz="6000" dirty="0">
              <a:solidFill>
                <a:srgbClr val="FF0000"/>
              </a:solidFill>
              <a:latin typeface="華康平劇體W7(P)" panose="040B0700000000000000" pitchFamily="82" charset="-120"/>
              <a:ea typeface="華康平劇體W7(P)" panose="040B0700000000000000" pitchFamily="82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75" y="1916832"/>
            <a:ext cx="9144000" cy="224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41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2332037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zh-TW" altLang="en-US" sz="7200" dirty="0" smtClean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防震口訣：</a:t>
            </a:r>
            <a:endParaRPr lang="en-US" altLang="zh-TW" sz="7200" dirty="0" smtClean="0">
              <a:solidFill>
                <a:srgbClr val="FF0000"/>
              </a:solidFill>
              <a:latin typeface="華康平劇體W7(P)" panose="040B0700000000000000" pitchFamily="82" charset="-120"/>
              <a:ea typeface="華康平劇體W7(P)" panose="040B0700000000000000" pitchFamily="82" charset="-120"/>
            </a:endParaRPr>
          </a:p>
          <a:p>
            <a:pPr marL="0" indent="0" algn="ctr">
              <a:buNone/>
            </a:pPr>
            <a:r>
              <a:rPr lang="zh-TW" altLang="en-US" sz="7200" dirty="0" smtClean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躲、開、關、疏散</a:t>
            </a:r>
            <a:endParaRPr lang="en-US" altLang="zh-TW" sz="7200" dirty="0" smtClean="0">
              <a:solidFill>
                <a:srgbClr val="FF0000"/>
              </a:solidFill>
              <a:latin typeface="華康平劇體W7(P)" panose="040B0700000000000000" pitchFamily="82" charset="-120"/>
              <a:ea typeface="華康平劇體W7(P)" panose="040B0700000000000000" pitchFamily="82" charset="-120"/>
            </a:endParaRPr>
          </a:p>
          <a:p>
            <a:endParaRPr lang="en-US" altLang="zh-TW" sz="4400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19226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zh-TW" altLang="en-US" sz="5400" dirty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移動到戶外避難場所時要</a:t>
            </a:r>
            <a:r>
              <a:rPr lang="zh-TW" altLang="en-US" sz="5400" dirty="0" smtClean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：</a:t>
            </a:r>
            <a:r>
              <a:rPr lang="en-US" altLang="zh-TW" sz="5400" dirty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/>
            </a:r>
            <a:br>
              <a:rPr lang="en-US" altLang="zh-TW" sz="5400" dirty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</a:br>
            <a:endParaRPr lang="zh-TW" altLang="en-US" sz="5400" dirty="0">
              <a:solidFill>
                <a:srgbClr val="FF0000"/>
              </a:solidFill>
              <a:latin typeface="華康平劇體W7(P)" panose="040B0700000000000000" pitchFamily="82" charset="-120"/>
              <a:ea typeface="華康平劇體W7(P)" panose="040B0700000000000000" pitchFamily="82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535488" y="5085184"/>
            <a:ext cx="4608512" cy="190402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不</a:t>
            </a:r>
            <a:r>
              <a:rPr lang="zh-TW" altLang="en-US" sz="6000" dirty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推擠</a:t>
            </a: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2126518" y="3803748"/>
            <a:ext cx="4968552" cy="14150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6000" dirty="0" smtClean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不急跑</a:t>
            </a:r>
            <a:endParaRPr lang="zh-TW" altLang="en-US" sz="6000" dirty="0">
              <a:solidFill>
                <a:srgbClr val="FF0000"/>
              </a:solidFill>
              <a:latin typeface="華康平劇體W7(P)" panose="040B0700000000000000" pitchFamily="82" charset="-120"/>
              <a:ea typeface="華康平劇體W7(P)" panose="040B0700000000000000" pitchFamily="82" charset="-120"/>
            </a:endParaRPr>
          </a:p>
        </p:txBody>
      </p:sp>
      <p:sp>
        <p:nvSpPr>
          <p:cNvPr id="5" name="副標題 2"/>
          <p:cNvSpPr txBox="1">
            <a:spLocks/>
          </p:cNvSpPr>
          <p:nvPr/>
        </p:nvSpPr>
        <p:spPr>
          <a:xfrm>
            <a:off x="-252536" y="3156348"/>
            <a:ext cx="4824536" cy="10315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6000" dirty="0" smtClean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不語</a:t>
            </a:r>
            <a:endParaRPr lang="zh-TW" altLang="en-US" sz="6000" dirty="0">
              <a:solidFill>
                <a:srgbClr val="FF0000"/>
              </a:solidFill>
              <a:latin typeface="華康平劇體W7(P)" panose="040B0700000000000000" pitchFamily="82" charset="-120"/>
              <a:ea typeface="華康平劇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4289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1008112"/>
          </a:xfrm>
        </p:spPr>
        <p:txBody>
          <a:bodyPr/>
          <a:lstStyle/>
          <a:p>
            <a:pPr marL="0" indent="0">
              <a:buNone/>
            </a:pPr>
            <a:r>
              <a:rPr lang="zh-TW" altLang="zh-TW" sz="3600" dirty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家庭防災卡記得要放書包隨身</a:t>
            </a:r>
            <a:r>
              <a:rPr lang="zh-TW" altLang="zh-TW" sz="3600" dirty="0" smtClean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攜帶</a:t>
            </a:r>
            <a:r>
              <a:rPr lang="zh-TW" altLang="en-US" sz="3600" dirty="0" smtClean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喔</a:t>
            </a:r>
            <a:r>
              <a:rPr lang="en-US" altLang="zh-TW" sz="3600" dirty="0" smtClean="0">
                <a:solidFill>
                  <a:srgbClr val="FF0000"/>
                </a:solidFill>
                <a:latin typeface="華康平劇體W7(P)" panose="040B0700000000000000" pitchFamily="82" charset="-120"/>
                <a:ea typeface="華康平劇體W7(P)" panose="040B0700000000000000" pitchFamily="82" charset="-120"/>
              </a:rPr>
              <a:t>!</a:t>
            </a:r>
            <a:endParaRPr lang="zh-TW" altLang="zh-TW" sz="3600" dirty="0">
              <a:solidFill>
                <a:srgbClr val="FF0000"/>
              </a:solidFill>
              <a:latin typeface="華康平劇體W7(P)" panose="040B0700000000000000" pitchFamily="82" charset="-120"/>
              <a:ea typeface="華康平劇體W7(P)" panose="040B0700000000000000" pitchFamily="82" charset="-120"/>
            </a:endParaRP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4" t="31773" r="30337" b="40993"/>
          <a:stretch/>
        </p:blipFill>
        <p:spPr>
          <a:xfrm>
            <a:off x="611560" y="2611176"/>
            <a:ext cx="4358602" cy="3194087"/>
          </a:xfrm>
          <a:prstGeom prst="rect">
            <a:avLst/>
          </a:prstGeom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5076056" y="2564904"/>
            <a:ext cx="3672408" cy="32403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4000" dirty="0" smtClean="0"/>
              <a:t>請和家人一起討論，參照</a:t>
            </a:r>
            <a:r>
              <a:rPr lang="zh-TW" altLang="en-US" sz="4000" dirty="0" smtClean="0">
                <a:latin typeface="標楷體"/>
                <a:ea typeface="標楷體"/>
              </a:rPr>
              <a:t>「</a:t>
            </a:r>
            <a:r>
              <a:rPr lang="zh-TW" altLang="en-US" sz="4000" dirty="0"/>
              <a:t>家庭防災卡填寫說明</a:t>
            </a:r>
            <a:r>
              <a:rPr lang="zh-TW" altLang="en-US" sz="4000" dirty="0" smtClean="0">
                <a:latin typeface="標楷體"/>
                <a:ea typeface="標楷體"/>
              </a:rPr>
              <a:t>」</a:t>
            </a:r>
            <a:r>
              <a:rPr lang="zh-TW" altLang="en-US" sz="4000" dirty="0" smtClean="0"/>
              <a:t>，完成填寫</a:t>
            </a:r>
            <a:endParaRPr lang="zh-TW" altLang="en-US" sz="4000" dirty="0"/>
          </a:p>
        </p:txBody>
      </p:sp>
      <p:sp>
        <p:nvSpPr>
          <p:cNvPr id="6" name="矩形 5"/>
          <p:cNvSpPr/>
          <p:nvPr/>
        </p:nvSpPr>
        <p:spPr>
          <a:xfrm>
            <a:off x="611560" y="5301208"/>
            <a:ext cx="2016224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404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29545" y="1762111"/>
            <a:ext cx="7772400" cy="1470025"/>
          </a:xfrm>
        </p:spPr>
        <p:txBody>
          <a:bodyPr/>
          <a:lstStyle/>
          <a:p>
            <a:r>
              <a:rPr lang="zh-TW" altLang="en-US" dirty="0">
                <a:latin typeface="王漢宗中隸書繁" panose="02000500000000000000" pitchFamily="2" charset="-120"/>
                <a:ea typeface="王漢宗中隸書繁" panose="02000500000000000000" pitchFamily="2" charset="-120"/>
              </a:rPr>
              <a:t>如果</a:t>
            </a:r>
            <a:r>
              <a:rPr lang="zh-TW" altLang="en-US" dirty="0" smtClean="0">
                <a:latin typeface="王漢宗中隸書繁" panose="02000500000000000000" pitchFamily="2" charset="-120"/>
                <a:ea typeface="王漢宗中隸書繁" panose="02000500000000000000" pitchFamily="2" charset="-120"/>
              </a:rPr>
              <a:t>遇到手持危險物品、言行舉止奇怪的人怎麼辦？</a:t>
            </a:r>
            <a:endParaRPr lang="zh-TW" altLang="en-US" dirty="0">
              <a:latin typeface="王漢宗中隸書繁" panose="02000500000000000000" pitchFamily="2" charset="-120"/>
              <a:ea typeface="王漢宗中隸書繁" panose="02000500000000000000" pitchFamily="2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09328" y="5404538"/>
            <a:ext cx="7920880" cy="1536576"/>
          </a:xfrm>
        </p:spPr>
        <p:txBody>
          <a:bodyPr>
            <a:noAutofit/>
          </a:bodyPr>
          <a:lstStyle/>
          <a:p>
            <a:r>
              <a:rPr lang="zh-TW" altLang="en-US" sz="4000" dirty="0" smtClean="0">
                <a:solidFill>
                  <a:srgbClr val="FF0000"/>
                </a:solidFill>
                <a:latin typeface="王漢宗中隸書繁" panose="02000500000000000000" pitchFamily="2" charset="-120"/>
                <a:ea typeface="王漢宗中隸書繁" panose="02000500000000000000" pitchFamily="2" charset="-120"/>
              </a:rPr>
              <a:t>請盡快進入最近的教室，馬上關鎖門窗，立刻通知學校老師或人員</a:t>
            </a:r>
            <a:endParaRPr lang="zh-TW" altLang="en-US" sz="4000" dirty="0">
              <a:solidFill>
                <a:srgbClr val="FF0000"/>
              </a:solidFill>
              <a:latin typeface="王漢宗中隸書繁" panose="02000500000000000000" pitchFamily="2" charset="-120"/>
              <a:ea typeface="王漢宗中隸書繁" panose="02000500000000000000" pitchFamily="2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9" y="3456557"/>
            <a:ext cx="1554494" cy="115989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3728" y="3308870"/>
            <a:ext cx="2014401" cy="1701624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4047" y="3383500"/>
            <a:ext cx="1466850" cy="1552364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829" y="3456557"/>
            <a:ext cx="2016224" cy="1451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380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有機">
  <a:themeElements>
    <a:clrScheme name="有機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4"/>
      </a:accent6>
      <a:hlink>
        <a:srgbClr val="BB7826"/>
      </a:hlink>
      <a:folHlink>
        <a:srgbClr val="CF9C5F"/>
      </a:folHlink>
    </a:clrScheme>
    <a:fontScheme name="有機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有機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681</TotalTime>
  <Words>149</Words>
  <Application>Microsoft Office PowerPoint</Application>
  <PresentationFormat>如螢幕大小 (4:3)</PresentationFormat>
  <Paragraphs>25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有機</vt:lpstr>
      <vt:lpstr>新北市新店區雙峰國小 106學年度第1學期 班級防災防震宣導 </vt:lpstr>
      <vt:lpstr>防災背包(低年級)</vt:lpstr>
      <vt:lpstr>PowerPoint 簡報</vt:lpstr>
      <vt:lpstr>PowerPoint 簡報</vt:lpstr>
      <vt:lpstr>移動到戶外避難場所時要： </vt:lpstr>
      <vt:lpstr>PowerPoint 簡報</vt:lpstr>
      <vt:lpstr>如果遇到手持危險物品、言行舉止奇怪的人怎麼辦？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Tiger Lee</dc:creator>
  <cp:lastModifiedBy>Windows User</cp:lastModifiedBy>
  <cp:revision>85</cp:revision>
  <dcterms:created xsi:type="dcterms:W3CDTF">2013-09-08T23:58:02Z</dcterms:created>
  <dcterms:modified xsi:type="dcterms:W3CDTF">2017-09-11T12:14:59Z</dcterms:modified>
</cp:coreProperties>
</file>